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wmf" ContentType="image/x-wmf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62" r:id="rId3"/>
    <p:sldId id="257" r:id="rId4"/>
    <p:sldId id="263" r:id="rId5"/>
    <p:sldId id="258" r:id="rId6"/>
    <p:sldId id="259" r:id="rId7"/>
    <p:sldId id="260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FCCE30B-03B6-47AA-B5C3-A0833E99E2D6}">
          <p14:sldIdLst>
            <p14:sldId id="261"/>
            <p14:sldId id="262"/>
            <p14:sldId id="257"/>
            <p14:sldId id="263"/>
            <p14:sldId id="258"/>
            <p14:sldId id="259"/>
            <p14:sldId id="26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AE61"/>
    <a:srgbClr val="D7191C"/>
    <a:srgbClr val="2C7B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6494" autoAdjust="0"/>
  </p:normalViewPr>
  <p:slideViewPr>
    <p:cSldViewPr snapToGrid="0">
      <p:cViewPr varScale="1">
        <p:scale>
          <a:sx n="88" d="100"/>
          <a:sy n="88" d="100"/>
        </p:scale>
        <p:origin x="451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image" Target="../media/image1.emf"/><Relationship Id="rId6" Type="http://schemas.openxmlformats.org/officeDocument/2006/relationships/image" Target="../media/image6.emf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image" Target="../media/image4.emf"/><Relationship Id="rId6" Type="http://schemas.openxmlformats.org/officeDocument/2006/relationships/image" Target="../media/image9.wmf"/><Relationship Id="rId5" Type="http://schemas.openxmlformats.org/officeDocument/2006/relationships/image" Target="../media/image8.wmf"/><Relationship Id="rId4" Type="http://schemas.openxmlformats.org/officeDocument/2006/relationships/image" Target="../media/image7.wmf"/></Relationships>
</file>

<file path=ppt/drawings/_rels/vmlDrawing3.vml.rels><?xml version="1.0" encoding="UTF-8" standalone="yes"?>
<Relationships xmlns="http://schemas.openxmlformats.org/package/2006/relationships"><Relationship Id="rId3" Type="http://schemas.openxmlformats.org/officeDocument/2006/relationships/image" Target="../media/image9.wmf"/><Relationship Id="rId2" Type="http://schemas.openxmlformats.org/officeDocument/2006/relationships/image" Target="../media/image8.wmf"/><Relationship Id="rId1" Type="http://schemas.openxmlformats.org/officeDocument/2006/relationships/image" Target="../media/image7.wmf"/><Relationship Id="rId6" Type="http://schemas.openxmlformats.org/officeDocument/2006/relationships/image" Target="../media/image12.wmf"/><Relationship Id="rId5" Type="http://schemas.openxmlformats.org/officeDocument/2006/relationships/image" Target="../media/image11.emf"/><Relationship Id="rId4" Type="http://schemas.openxmlformats.org/officeDocument/2006/relationships/image" Target="../media/image10.emf"/></Relationships>
</file>

<file path=ppt/media/image12.wmf>
</file>

<file path=ppt/media/image13.tiff>
</file>

<file path=ppt/media/image14.png>
</file>

<file path=ppt/media/image15.png>
</file>

<file path=ppt/media/image16.png>
</file>

<file path=ppt/media/image17.png>
</file>

<file path=ppt/media/image18.png>
</file>

<file path=ppt/media/image7.wmf>
</file>

<file path=ppt/media/image8.wmf>
</file>

<file path=ppt/media/image9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838F0-CC0B-4EA3-9400-4B72F3653A3B}" type="datetimeFigureOut">
              <a:rPr lang="en-US" smtClean="0"/>
              <a:t>1/4/2024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889B4-89CE-447A-9CC8-033B2E5CD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7496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838F0-CC0B-4EA3-9400-4B72F3653A3B}" type="datetimeFigureOut">
              <a:rPr lang="en-US" smtClean="0"/>
              <a:t>1/4/2024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889B4-89CE-447A-9CC8-033B2E5CD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408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838F0-CC0B-4EA3-9400-4B72F3653A3B}" type="datetimeFigureOut">
              <a:rPr lang="en-US" smtClean="0"/>
              <a:t>1/4/2024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889B4-89CE-447A-9CC8-033B2E5CD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478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838F0-CC0B-4EA3-9400-4B72F3653A3B}" type="datetimeFigureOut">
              <a:rPr lang="en-US" smtClean="0"/>
              <a:t>1/4/2024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889B4-89CE-447A-9CC8-033B2E5CD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7789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838F0-CC0B-4EA3-9400-4B72F3653A3B}" type="datetimeFigureOut">
              <a:rPr lang="en-US" smtClean="0"/>
              <a:t>1/4/2024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889B4-89CE-447A-9CC8-033B2E5CD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633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838F0-CC0B-4EA3-9400-4B72F3653A3B}" type="datetimeFigureOut">
              <a:rPr lang="en-US" smtClean="0"/>
              <a:t>1/4/2024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889B4-89CE-447A-9CC8-033B2E5CD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9437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838F0-CC0B-4EA3-9400-4B72F3653A3B}" type="datetimeFigureOut">
              <a:rPr lang="en-US" smtClean="0"/>
              <a:t>1/4/2024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889B4-89CE-447A-9CC8-033B2E5CD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3949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838F0-CC0B-4EA3-9400-4B72F3653A3B}" type="datetimeFigureOut">
              <a:rPr lang="en-US" smtClean="0"/>
              <a:t>1/4/2024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889B4-89CE-447A-9CC8-033B2E5CD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803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838F0-CC0B-4EA3-9400-4B72F3653A3B}" type="datetimeFigureOut">
              <a:rPr lang="en-US" smtClean="0"/>
              <a:t>1/4/2024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889B4-89CE-447A-9CC8-033B2E5CD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4145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838F0-CC0B-4EA3-9400-4B72F3653A3B}" type="datetimeFigureOut">
              <a:rPr lang="en-US" smtClean="0"/>
              <a:t>1/4/2024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889B4-89CE-447A-9CC8-033B2E5CD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4578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838F0-CC0B-4EA3-9400-4B72F3653A3B}" type="datetimeFigureOut">
              <a:rPr lang="en-US" smtClean="0"/>
              <a:t>1/4/2024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889B4-89CE-447A-9CC8-033B2E5CD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506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F838F0-CC0B-4EA3-9400-4B72F3653A3B}" type="datetimeFigureOut">
              <a:rPr lang="en-US" smtClean="0"/>
              <a:t>1/4/2024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6889B4-89CE-447A-9CC8-033B2E5CD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692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emf"/><Relationship Id="rId13" Type="http://schemas.openxmlformats.org/officeDocument/2006/relationships/oleObject" Target="../embeddings/oleObject6.bin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3.bin"/><Relationship Id="rId12" Type="http://schemas.openxmlformats.org/officeDocument/2006/relationships/image" Target="../media/image5.e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.emf"/><Relationship Id="rId11" Type="http://schemas.openxmlformats.org/officeDocument/2006/relationships/oleObject" Target="../embeddings/oleObject5.bin"/><Relationship Id="rId5" Type="http://schemas.openxmlformats.org/officeDocument/2006/relationships/oleObject" Target="../embeddings/oleObject2.bin"/><Relationship Id="rId10" Type="http://schemas.openxmlformats.org/officeDocument/2006/relationships/image" Target="../media/image4.emf"/><Relationship Id="rId4" Type="http://schemas.openxmlformats.org/officeDocument/2006/relationships/image" Target="../media/image1.emf"/><Relationship Id="rId9" Type="http://schemas.openxmlformats.org/officeDocument/2006/relationships/oleObject" Target="../embeddings/oleObject4.bin"/><Relationship Id="rId14" Type="http://schemas.openxmlformats.org/officeDocument/2006/relationships/image" Target="../media/image6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13" Type="http://schemas.openxmlformats.org/officeDocument/2006/relationships/oleObject" Target="../embeddings/oleObject9.bin"/><Relationship Id="rId3" Type="http://schemas.openxmlformats.org/officeDocument/2006/relationships/oleObject" Target="../embeddings/oleObject4.bin"/><Relationship Id="rId7" Type="http://schemas.openxmlformats.org/officeDocument/2006/relationships/oleObject" Target="../embeddings/oleObject6.bin"/><Relationship Id="rId12" Type="http://schemas.openxmlformats.org/officeDocument/2006/relationships/image" Target="../media/image8.w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5.emf"/><Relationship Id="rId11" Type="http://schemas.openxmlformats.org/officeDocument/2006/relationships/oleObject" Target="../embeddings/oleObject8.bin"/><Relationship Id="rId5" Type="http://schemas.openxmlformats.org/officeDocument/2006/relationships/oleObject" Target="../embeddings/oleObject5.bin"/><Relationship Id="rId10" Type="http://schemas.openxmlformats.org/officeDocument/2006/relationships/image" Target="../media/image7.wmf"/><Relationship Id="rId4" Type="http://schemas.openxmlformats.org/officeDocument/2006/relationships/image" Target="../media/image4.emf"/><Relationship Id="rId9" Type="http://schemas.openxmlformats.org/officeDocument/2006/relationships/oleObject" Target="../embeddings/oleObject7.bin"/><Relationship Id="rId14" Type="http://schemas.openxmlformats.org/officeDocument/2006/relationships/image" Target="../media/image9.w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wmf"/><Relationship Id="rId13" Type="http://schemas.openxmlformats.org/officeDocument/2006/relationships/oleObject" Target="../embeddings/oleObject15.bin"/><Relationship Id="rId3" Type="http://schemas.openxmlformats.org/officeDocument/2006/relationships/oleObject" Target="../embeddings/oleObject10.bin"/><Relationship Id="rId7" Type="http://schemas.openxmlformats.org/officeDocument/2006/relationships/oleObject" Target="../embeddings/oleObject12.bin"/><Relationship Id="rId12" Type="http://schemas.openxmlformats.org/officeDocument/2006/relationships/image" Target="../media/image11.e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3.vml"/><Relationship Id="rId6" Type="http://schemas.openxmlformats.org/officeDocument/2006/relationships/image" Target="../media/image8.wmf"/><Relationship Id="rId11" Type="http://schemas.openxmlformats.org/officeDocument/2006/relationships/oleObject" Target="../embeddings/oleObject14.bin"/><Relationship Id="rId5" Type="http://schemas.openxmlformats.org/officeDocument/2006/relationships/oleObject" Target="../embeddings/oleObject11.bin"/><Relationship Id="rId10" Type="http://schemas.openxmlformats.org/officeDocument/2006/relationships/image" Target="../media/image10.emf"/><Relationship Id="rId4" Type="http://schemas.openxmlformats.org/officeDocument/2006/relationships/image" Target="../media/image7.wmf"/><Relationship Id="rId9" Type="http://schemas.openxmlformats.org/officeDocument/2006/relationships/oleObject" Target="../embeddings/oleObject13.bin"/><Relationship Id="rId14" Type="http://schemas.openxmlformats.org/officeDocument/2006/relationships/image" Target="../media/image12.w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png"/><Relationship Id="rId4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/>
          <p:cNvSpPr/>
          <p:nvPr/>
        </p:nvSpPr>
        <p:spPr>
          <a:xfrm>
            <a:off x="2476500" y="1435100"/>
            <a:ext cx="2857500" cy="2857500"/>
          </a:xfrm>
          <a:prstGeom prst="ellipse">
            <a:avLst/>
          </a:prstGeom>
          <a:solidFill>
            <a:srgbClr val="FF9999">
              <a:alpha val="60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/>
          <p:cNvSpPr/>
          <p:nvPr/>
        </p:nvSpPr>
        <p:spPr>
          <a:xfrm>
            <a:off x="4417653" y="2157413"/>
            <a:ext cx="1352549" cy="1352549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5068388" y="3419908"/>
            <a:ext cx="388939" cy="388939"/>
          </a:xfrm>
          <a:prstGeom prst="ellipse">
            <a:avLst/>
          </a:prstGeom>
          <a:solidFill>
            <a:schemeClr val="accent4">
              <a:lumMod val="40000"/>
              <a:lumOff val="60000"/>
              <a:alpha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3548313" y="2725349"/>
            <a:ext cx="567784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5,313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326636" y="2725350"/>
            <a:ext cx="439544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521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082429" y="3486150"/>
            <a:ext cx="354584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BA3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16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724644" y="2725349"/>
            <a:ext cx="439544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925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071758" y="3431786"/>
            <a:ext cx="354584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719362" y="4077898"/>
            <a:ext cx="354584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18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972380" y="1849393"/>
            <a:ext cx="1166621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i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Ambient vs. Severe OA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34000" y="2194187"/>
            <a:ext cx="1166621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50" i="1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Ambient vs. Moderate OA</a:t>
            </a:r>
          </a:p>
        </p:txBody>
      </p:sp>
      <p:cxnSp>
        <p:nvCxnSpPr>
          <p:cNvPr id="20" name="Straight Connector 19"/>
          <p:cNvCxnSpPr>
            <a:endCxn id="15" idx="1"/>
          </p:cNvCxnSpPr>
          <p:nvPr/>
        </p:nvCxnSpPr>
        <p:spPr>
          <a:xfrm>
            <a:off x="5221919" y="3460885"/>
            <a:ext cx="849839" cy="109401"/>
          </a:xfrm>
          <a:prstGeom prst="line">
            <a:avLst/>
          </a:prstGeom>
          <a:ln w="952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5259721" y="3632338"/>
            <a:ext cx="1166621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50" i="1" dirty="0">
                <a:solidFill>
                  <a:srgbClr val="FBA3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Moderate vs. Severe OA</a:t>
            </a:r>
          </a:p>
        </p:txBody>
      </p:sp>
      <p:cxnSp>
        <p:nvCxnSpPr>
          <p:cNvPr id="26" name="Straight Connector 25"/>
          <p:cNvCxnSpPr/>
          <p:nvPr/>
        </p:nvCxnSpPr>
        <p:spPr>
          <a:xfrm flipV="1">
            <a:off x="4930949" y="3564000"/>
            <a:ext cx="180801" cy="55881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4990095" y="3149674"/>
            <a:ext cx="269626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cxnSp>
        <p:nvCxnSpPr>
          <p:cNvPr id="31" name="Straight Connector 30"/>
          <p:cNvCxnSpPr/>
          <p:nvPr/>
        </p:nvCxnSpPr>
        <p:spPr>
          <a:xfrm flipH="1" flipV="1">
            <a:off x="5142498" y="3376257"/>
            <a:ext cx="21690" cy="95191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44207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709121" y="298115"/>
            <a:ext cx="6789730" cy="5964045"/>
            <a:chOff x="733834" y="298115"/>
            <a:chExt cx="6789730" cy="5964045"/>
          </a:xfrm>
        </p:grpSpPr>
        <p:graphicFrame>
          <p:nvGraphicFramePr>
            <p:cNvPr id="3" name="Object 2"/>
            <p:cNvGraphicFramePr>
              <a:graphicFrameLocks noChangeAspect="1"/>
            </p:cNvGraphicFramePr>
            <p:nvPr>
              <p:extLst/>
            </p:nvPr>
          </p:nvGraphicFramePr>
          <p:xfrm>
            <a:off x="733834" y="298115"/>
            <a:ext cx="3429000" cy="2057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16" name="Acrobat Document" r:id="rId3" imgW="3428787" imgH="2057400" progId="Acrobat.Document.DC">
                    <p:embed/>
                  </p:oleObj>
                </mc:Choice>
                <mc:Fallback>
                  <p:oleObj name="Acrobat Document" r:id="rId3" imgW="3428787" imgH="2057400" progId="Acrobat.Document.DC">
                    <p:embed/>
                    <p:pic>
                      <p:nvPicPr>
                        <p:cNvPr id="3" name="Object 2"/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733834" y="298115"/>
                          <a:ext cx="3429000" cy="2057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" name="Object 3"/>
            <p:cNvGraphicFramePr>
              <a:graphicFrameLocks noChangeAspect="1"/>
            </p:cNvGraphicFramePr>
            <p:nvPr>
              <p:extLst/>
            </p:nvPr>
          </p:nvGraphicFramePr>
          <p:xfrm>
            <a:off x="733834" y="2083798"/>
            <a:ext cx="3429000" cy="2057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17" name="Acrobat Document" r:id="rId5" imgW="3428787" imgH="2057400" progId="Acrobat.Document.DC">
                    <p:embed/>
                  </p:oleObj>
                </mc:Choice>
                <mc:Fallback>
                  <p:oleObj name="Acrobat Document" r:id="rId5" imgW="3428787" imgH="2057400" progId="Acrobat.Document.DC">
                    <p:embed/>
                    <p:pic>
                      <p:nvPicPr>
                        <p:cNvPr id="4" name="Object 3"/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733834" y="2083798"/>
                          <a:ext cx="3429000" cy="2057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" name="Object 4"/>
            <p:cNvGraphicFramePr>
              <a:graphicFrameLocks noChangeAspect="1"/>
            </p:cNvGraphicFramePr>
            <p:nvPr>
              <p:extLst/>
            </p:nvPr>
          </p:nvGraphicFramePr>
          <p:xfrm>
            <a:off x="733834" y="3895514"/>
            <a:ext cx="3429000" cy="211137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18" name="Acrobat Document" r:id="rId7" imgW="3428787" imgH="2110701" progId="Acrobat.Document.DC">
                    <p:embed/>
                  </p:oleObj>
                </mc:Choice>
                <mc:Fallback>
                  <p:oleObj name="Acrobat Document" r:id="rId7" imgW="3428787" imgH="2110701" progId="Acrobat.Document.DC">
                    <p:embed/>
                    <p:pic>
                      <p:nvPicPr>
                        <p:cNvPr id="5" name="Object 4"/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733834" y="3895514"/>
                          <a:ext cx="3429000" cy="211137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" name="Rectangle 1"/>
            <p:cNvSpPr/>
            <p:nvPr/>
          </p:nvSpPr>
          <p:spPr>
            <a:xfrm>
              <a:off x="2534871" y="6077602"/>
              <a:ext cx="201336" cy="184558"/>
            </a:xfrm>
            <a:prstGeom prst="rect">
              <a:avLst/>
            </a:prstGeom>
            <a:solidFill>
              <a:srgbClr val="2C7B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3731964" y="6087430"/>
              <a:ext cx="956691" cy="15329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115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Moderate OA</a:t>
              </a: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3492368" y="6071800"/>
              <a:ext cx="201336" cy="184558"/>
            </a:xfrm>
            <a:prstGeom prst="rect">
              <a:avLst/>
            </a:prstGeom>
            <a:solidFill>
              <a:srgbClr val="FDAE6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4769881" y="6071800"/>
              <a:ext cx="201336" cy="184558"/>
            </a:xfrm>
            <a:prstGeom prst="rect">
              <a:avLst/>
            </a:prstGeom>
            <a:solidFill>
              <a:srgbClr val="D719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4987995" y="6087430"/>
              <a:ext cx="956691" cy="15329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115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Severe OA</a:t>
              </a:r>
            </a:p>
          </p:txBody>
        </p:sp>
        <p:sp>
          <p:nvSpPr>
            <p:cNvPr id="40" name="Rectangle 39"/>
            <p:cNvSpPr/>
            <p:nvPr/>
          </p:nvSpPr>
          <p:spPr>
            <a:xfrm>
              <a:off x="2771895" y="6087429"/>
              <a:ext cx="594738" cy="15329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115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Ambient</a:t>
              </a:r>
            </a:p>
          </p:txBody>
        </p:sp>
        <p:sp>
          <p:nvSpPr>
            <p:cNvPr id="43" name="Rectangle 42"/>
            <p:cNvSpPr/>
            <p:nvPr/>
          </p:nvSpPr>
          <p:spPr>
            <a:xfrm>
              <a:off x="5171591" y="5728313"/>
              <a:ext cx="1235085" cy="19961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1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Crab Individual</a:t>
              </a:r>
            </a:p>
          </p:txBody>
        </p:sp>
        <p:graphicFrame>
          <p:nvGraphicFramePr>
            <p:cNvPr id="13" name="Object 12"/>
            <p:cNvGraphicFramePr>
              <a:graphicFrameLocks noChangeAspect="1"/>
            </p:cNvGraphicFramePr>
            <p:nvPr>
              <p:extLst/>
            </p:nvPr>
          </p:nvGraphicFramePr>
          <p:xfrm>
            <a:off x="4046754" y="402520"/>
            <a:ext cx="3368675" cy="172243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19" name="Acrobat Document" r:id="rId9" imgW="3367969" imgH="1721820" progId="Acrobat.Document.DC">
                    <p:embed/>
                  </p:oleObj>
                </mc:Choice>
                <mc:Fallback>
                  <p:oleObj name="Acrobat Document" r:id="rId9" imgW="3367969" imgH="1721820" progId="Acrobat.Document.DC">
                    <p:embed/>
                    <p:pic>
                      <p:nvPicPr>
                        <p:cNvPr id="13" name="Object 12"/>
                        <p:cNvPicPr/>
                        <p:nvPr/>
                      </p:nvPicPr>
                      <p:blipFill>
                        <a:blip r:embed="rId10"/>
                        <a:stretch>
                          <a:fillRect/>
                        </a:stretch>
                      </p:blipFill>
                      <p:spPr>
                        <a:xfrm>
                          <a:off x="4046754" y="402520"/>
                          <a:ext cx="3368675" cy="172243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0" name="Object 49"/>
            <p:cNvGraphicFramePr>
              <a:graphicFrameLocks noChangeAspect="1"/>
            </p:cNvGraphicFramePr>
            <p:nvPr>
              <p:extLst/>
            </p:nvPr>
          </p:nvGraphicFramePr>
          <p:xfrm>
            <a:off x="4046754" y="4005876"/>
            <a:ext cx="3368675" cy="172243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20" name="Acrobat Document" r:id="rId11" imgW="3367969" imgH="1721820" progId="Acrobat.Document.DC">
                    <p:embed/>
                  </p:oleObj>
                </mc:Choice>
                <mc:Fallback>
                  <p:oleObj name="Acrobat Document" r:id="rId11" imgW="3367969" imgH="1721820" progId="Acrobat.Document.DC">
                    <p:embed/>
                    <p:pic>
                      <p:nvPicPr>
                        <p:cNvPr id="50" name="Object 49"/>
                        <p:cNvPicPr/>
                        <p:nvPr/>
                      </p:nvPicPr>
                      <p:blipFill>
                        <a:blip r:embed="rId12"/>
                        <a:stretch>
                          <a:fillRect/>
                        </a:stretch>
                      </p:blipFill>
                      <p:spPr>
                        <a:xfrm>
                          <a:off x="4046754" y="4005876"/>
                          <a:ext cx="3368675" cy="172243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1" name="Object 50"/>
            <p:cNvGraphicFramePr>
              <a:graphicFrameLocks noChangeAspect="1"/>
            </p:cNvGraphicFramePr>
            <p:nvPr>
              <p:extLst/>
            </p:nvPr>
          </p:nvGraphicFramePr>
          <p:xfrm>
            <a:off x="4046754" y="2183464"/>
            <a:ext cx="3368675" cy="172243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21" name="Acrobat Document" r:id="rId13" imgW="3367969" imgH="1721820" progId="Acrobat.Document.DC">
                    <p:embed/>
                  </p:oleObj>
                </mc:Choice>
                <mc:Fallback>
                  <p:oleObj name="Acrobat Document" r:id="rId13" imgW="3367969" imgH="1721820" progId="Acrobat.Document.DC">
                    <p:embed/>
                    <p:pic>
                      <p:nvPicPr>
                        <p:cNvPr id="51" name="Object 50"/>
                        <p:cNvPicPr/>
                        <p:nvPr/>
                      </p:nvPicPr>
                      <p:blipFill>
                        <a:blip r:embed="rId14"/>
                        <a:stretch>
                          <a:fillRect/>
                        </a:stretch>
                      </p:blipFill>
                      <p:spPr>
                        <a:xfrm>
                          <a:off x="4046754" y="2183464"/>
                          <a:ext cx="3368675" cy="172243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pSp>
          <p:nvGrpSpPr>
            <p:cNvPr id="16" name="Group 15"/>
            <p:cNvGrpSpPr/>
            <p:nvPr/>
          </p:nvGrpSpPr>
          <p:grpSpPr>
            <a:xfrm>
              <a:off x="7103049" y="2183464"/>
              <a:ext cx="239690" cy="3544849"/>
              <a:chOff x="7806429" y="2183464"/>
              <a:chExt cx="239690" cy="3544849"/>
            </a:xfrm>
          </p:grpSpPr>
          <p:sp>
            <p:nvSpPr>
              <p:cNvPr id="46" name="Rectangle 45"/>
              <p:cNvSpPr/>
              <p:nvPr/>
            </p:nvSpPr>
            <p:spPr>
              <a:xfrm flipH="1">
                <a:off x="7806429" y="2183464"/>
                <a:ext cx="239690" cy="354484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Rectangle 60"/>
              <p:cNvSpPr/>
              <p:nvPr/>
            </p:nvSpPr>
            <p:spPr>
              <a:xfrm rot="5400000">
                <a:off x="7717487" y="4828391"/>
                <a:ext cx="338120" cy="15762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r>
                  <a:rPr lang="en-US" sz="9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Gene</a:t>
                </a:r>
              </a:p>
            </p:txBody>
          </p:sp>
          <p:sp>
            <p:nvSpPr>
              <p:cNvPr id="47" name="Rectangle 46"/>
              <p:cNvSpPr/>
              <p:nvPr/>
            </p:nvSpPr>
            <p:spPr>
              <a:xfrm rot="5400000">
                <a:off x="7717487" y="2947472"/>
                <a:ext cx="338120" cy="15762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r>
                  <a:rPr lang="en-US" sz="9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Gene</a:t>
                </a:r>
              </a:p>
            </p:txBody>
          </p:sp>
        </p:grpSp>
        <p:sp>
          <p:nvSpPr>
            <p:cNvPr id="23" name="Rectangle 22"/>
            <p:cNvSpPr/>
            <p:nvPr/>
          </p:nvSpPr>
          <p:spPr>
            <a:xfrm rot="5400000">
              <a:off x="7219782" y="946133"/>
              <a:ext cx="407624" cy="19994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900" i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r>
                <a:rPr lang="en-US" sz="9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-score</a:t>
              </a:r>
              <a:endParaRPr lang="en-US" sz="1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D2F42381-5CD6-47C9-9532-F343704822B1}"/>
              </a:ext>
            </a:extLst>
          </p:cNvPr>
          <p:cNvSpPr txBox="1"/>
          <p:nvPr/>
        </p:nvSpPr>
        <p:spPr>
          <a:xfrm>
            <a:off x="9671222" y="963827"/>
            <a:ext cx="1111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Old figure</a:t>
            </a:r>
          </a:p>
        </p:txBody>
      </p:sp>
    </p:spTree>
    <p:extLst>
      <p:ext uri="{BB962C8B-B14F-4D97-AF65-F5344CB8AC3E}">
        <p14:creationId xmlns:p14="http://schemas.microsoft.com/office/powerpoint/2010/main" val="10402503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534871" y="6077602"/>
            <a:ext cx="201336" cy="184558"/>
          </a:xfrm>
          <a:prstGeom prst="rect">
            <a:avLst/>
          </a:prstGeom>
          <a:solidFill>
            <a:srgbClr val="2C7B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3731964" y="6087430"/>
            <a:ext cx="956691" cy="1532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115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Moderate OA</a:t>
            </a:r>
          </a:p>
        </p:txBody>
      </p:sp>
      <p:sp>
        <p:nvSpPr>
          <p:cNvPr id="37" name="Rectangle 36"/>
          <p:cNvSpPr/>
          <p:nvPr/>
        </p:nvSpPr>
        <p:spPr>
          <a:xfrm>
            <a:off x="3492368" y="6071800"/>
            <a:ext cx="201336" cy="184558"/>
          </a:xfrm>
          <a:prstGeom prst="rect">
            <a:avLst/>
          </a:prstGeom>
          <a:solidFill>
            <a:srgbClr val="FDAE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/>
          <p:nvPr/>
        </p:nvSpPr>
        <p:spPr>
          <a:xfrm>
            <a:off x="4769881" y="6071800"/>
            <a:ext cx="201336" cy="184558"/>
          </a:xfrm>
          <a:prstGeom prst="rect">
            <a:avLst/>
          </a:prstGeom>
          <a:solidFill>
            <a:srgbClr val="D719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>
            <a:off x="4987995" y="6087430"/>
            <a:ext cx="956691" cy="1532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115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Severe OA</a:t>
            </a:r>
          </a:p>
        </p:txBody>
      </p:sp>
      <p:sp>
        <p:nvSpPr>
          <p:cNvPr id="40" name="Rectangle 39"/>
          <p:cNvSpPr/>
          <p:nvPr/>
        </p:nvSpPr>
        <p:spPr>
          <a:xfrm>
            <a:off x="2771895" y="6087429"/>
            <a:ext cx="594738" cy="15329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115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Ambient</a:t>
            </a:r>
          </a:p>
        </p:txBody>
      </p:sp>
      <p:sp>
        <p:nvSpPr>
          <p:cNvPr id="43" name="Rectangle 42"/>
          <p:cNvSpPr/>
          <p:nvPr/>
        </p:nvSpPr>
        <p:spPr>
          <a:xfrm>
            <a:off x="5171591" y="5728313"/>
            <a:ext cx="1235085" cy="1996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1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Crab Individual</a:t>
            </a:r>
          </a:p>
        </p:txBody>
      </p:sp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87012555"/>
              </p:ext>
            </p:extLst>
          </p:nvPr>
        </p:nvGraphicFramePr>
        <p:xfrm>
          <a:off x="4046754" y="402520"/>
          <a:ext cx="3368675" cy="1722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31" name="Acrobat Document" r:id="rId3" imgW="3367969" imgH="1721820" progId="Acrobat.Document.DC">
                  <p:embed/>
                </p:oleObj>
              </mc:Choice>
              <mc:Fallback>
                <p:oleObj name="Acrobat Document" r:id="rId3" imgW="3367969" imgH="1721820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046754" y="402520"/>
                        <a:ext cx="3368675" cy="1722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0" name="Object 4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839488"/>
              </p:ext>
            </p:extLst>
          </p:nvPr>
        </p:nvGraphicFramePr>
        <p:xfrm>
          <a:off x="4046754" y="4005876"/>
          <a:ext cx="3368675" cy="1722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32" name="Acrobat Document" r:id="rId5" imgW="3367969" imgH="1721820" progId="Acrobat.Document.DC">
                  <p:embed/>
                </p:oleObj>
              </mc:Choice>
              <mc:Fallback>
                <p:oleObj name="Acrobat Document" r:id="rId5" imgW="3367969" imgH="1721820" progId="Acrobat.Document.DC">
                  <p:embed/>
                  <p:pic>
                    <p:nvPicPr>
                      <p:cNvPr id="49" name="Object 48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046754" y="4005876"/>
                        <a:ext cx="3368675" cy="1722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1" name="Object 5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9265069"/>
              </p:ext>
            </p:extLst>
          </p:nvPr>
        </p:nvGraphicFramePr>
        <p:xfrm>
          <a:off x="4046754" y="2183464"/>
          <a:ext cx="3368675" cy="1722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33" name="Acrobat Document" r:id="rId7" imgW="3367969" imgH="1721820" progId="Acrobat.Document.DC">
                  <p:embed/>
                </p:oleObj>
              </mc:Choice>
              <mc:Fallback>
                <p:oleObj name="Acrobat Document" r:id="rId7" imgW="3367969" imgH="1721820" progId="Acrobat.Document.DC">
                  <p:embed/>
                  <p:pic>
                    <p:nvPicPr>
                      <p:cNvPr id="14" name="Object 13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046754" y="2183464"/>
                        <a:ext cx="3368675" cy="1722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6" name="Group 15"/>
          <p:cNvGrpSpPr/>
          <p:nvPr/>
        </p:nvGrpSpPr>
        <p:grpSpPr>
          <a:xfrm>
            <a:off x="7103049" y="2183464"/>
            <a:ext cx="239690" cy="3544849"/>
            <a:chOff x="7806429" y="2183464"/>
            <a:chExt cx="239690" cy="3544849"/>
          </a:xfrm>
        </p:grpSpPr>
        <p:sp>
          <p:nvSpPr>
            <p:cNvPr id="46" name="Rectangle 45"/>
            <p:cNvSpPr/>
            <p:nvPr/>
          </p:nvSpPr>
          <p:spPr>
            <a:xfrm flipH="1">
              <a:off x="7806429" y="2183464"/>
              <a:ext cx="239690" cy="354484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/>
            <p:cNvSpPr/>
            <p:nvPr/>
          </p:nvSpPr>
          <p:spPr>
            <a:xfrm rot="5400000">
              <a:off x="7717487" y="4828391"/>
              <a:ext cx="338120" cy="1576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9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Gene</a:t>
              </a:r>
            </a:p>
          </p:txBody>
        </p:sp>
        <p:sp>
          <p:nvSpPr>
            <p:cNvPr id="47" name="Rectangle 46"/>
            <p:cNvSpPr/>
            <p:nvPr/>
          </p:nvSpPr>
          <p:spPr>
            <a:xfrm rot="5400000">
              <a:off x="7717487" y="2947472"/>
              <a:ext cx="338120" cy="1576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9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Gene</a:t>
              </a:r>
            </a:p>
          </p:txBody>
        </p:sp>
      </p:grpSp>
      <p:sp>
        <p:nvSpPr>
          <p:cNvPr id="23" name="Rectangle 22"/>
          <p:cNvSpPr/>
          <p:nvPr/>
        </p:nvSpPr>
        <p:spPr>
          <a:xfrm rot="5400000">
            <a:off x="7219782" y="946133"/>
            <a:ext cx="407624" cy="1999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900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Z</a:t>
            </a:r>
            <a:r>
              <a:rPr 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-score</a:t>
            </a:r>
            <a:endParaRPr lang="en-US" sz="1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DA642140-C548-4FFD-9FAF-07738CCB6A3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00981364"/>
              </p:ext>
            </p:extLst>
          </p:nvPr>
        </p:nvGraphicFramePr>
        <p:xfrm>
          <a:off x="733127" y="298115"/>
          <a:ext cx="3360737" cy="181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34" name="Acrobat Document" r:id="rId9" imgW="3360600" imgH="1813680" progId="Acrobat.Document.DC">
                  <p:embed/>
                </p:oleObj>
              </mc:Choice>
              <mc:Fallback>
                <p:oleObj name="Acrobat Document" r:id="rId9" imgW="3360600" imgH="1813680" progId="Acrobat.Document.DC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573F833B-B0E5-4334-9BF0-8EE35E803D4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733127" y="298115"/>
                        <a:ext cx="3360737" cy="181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Object 23">
            <a:extLst>
              <a:ext uri="{FF2B5EF4-FFF2-40B4-BE49-F238E27FC236}">
                <a16:creationId xmlns:a16="http://schemas.microsoft.com/office/drawing/2014/main" id="{EBA1E1AF-DF78-447E-A468-EE30026F989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65466531"/>
              </p:ext>
            </p:extLst>
          </p:nvPr>
        </p:nvGraphicFramePr>
        <p:xfrm>
          <a:off x="734691" y="2088704"/>
          <a:ext cx="3352800" cy="181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35" name="Acrobat Document" r:id="rId11" imgW="3352680" imgH="1813680" progId="Acrobat.Document.DC">
                  <p:embed/>
                </p:oleObj>
              </mc:Choice>
              <mc:Fallback>
                <p:oleObj name="Acrobat Document" r:id="rId11" imgW="3352680" imgH="1813680" progId="Acrobat.Document.DC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DD1EBF3C-E820-4C1F-BF87-D1511B4F69B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734691" y="2088704"/>
                        <a:ext cx="3352800" cy="181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Object 25">
            <a:extLst>
              <a:ext uri="{FF2B5EF4-FFF2-40B4-BE49-F238E27FC236}">
                <a16:creationId xmlns:a16="http://schemas.microsoft.com/office/drawing/2014/main" id="{7F1E388E-EA7F-439A-B6FD-E02D552D13F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96022346"/>
              </p:ext>
            </p:extLst>
          </p:nvPr>
        </p:nvGraphicFramePr>
        <p:xfrm>
          <a:off x="729695" y="3897663"/>
          <a:ext cx="3352800" cy="2081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36" name="Acrobat Document" r:id="rId13" imgW="3352680" imgH="2080440" progId="Acrobat.Document.DC">
                  <p:embed/>
                </p:oleObj>
              </mc:Choice>
              <mc:Fallback>
                <p:oleObj name="Acrobat Document" r:id="rId13" imgW="3352680" imgH="2080440" progId="Acrobat.Document.DC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755583FD-129C-4E63-B515-E8BD8C5EA56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729695" y="3897663"/>
                        <a:ext cx="3352800" cy="20812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" name="TextBox 26">
            <a:extLst>
              <a:ext uri="{FF2B5EF4-FFF2-40B4-BE49-F238E27FC236}">
                <a16:creationId xmlns:a16="http://schemas.microsoft.com/office/drawing/2014/main" id="{A9241572-FDA6-412E-B428-7772DD23CFA9}"/>
              </a:ext>
            </a:extLst>
          </p:cNvPr>
          <p:cNvSpPr txBox="1"/>
          <p:nvPr/>
        </p:nvSpPr>
        <p:spPr>
          <a:xfrm>
            <a:off x="9671222" y="963827"/>
            <a:ext cx="2291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Old heat map gradient</a:t>
            </a:r>
          </a:p>
        </p:txBody>
      </p:sp>
    </p:spTree>
    <p:extLst>
      <p:ext uri="{BB962C8B-B14F-4D97-AF65-F5344CB8AC3E}">
        <p14:creationId xmlns:p14="http://schemas.microsoft.com/office/powerpoint/2010/main" val="18158333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Group 5">
            <a:extLst>
              <a:ext uri="{FF2B5EF4-FFF2-40B4-BE49-F238E27FC236}">
                <a16:creationId xmlns:a16="http://schemas.microsoft.com/office/drawing/2014/main" id="{1D4E7801-E6F6-4508-A70A-B5007212CDB9}"/>
              </a:ext>
            </a:extLst>
          </p:cNvPr>
          <p:cNvGrpSpPr/>
          <p:nvPr/>
        </p:nvGrpSpPr>
        <p:grpSpPr>
          <a:xfrm>
            <a:off x="729695" y="281639"/>
            <a:ext cx="6793869" cy="6071139"/>
            <a:chOff x="729695" y="281639"/>
            <a:chExt cx="6793869" cy="6071139"/>
          </a:xfrm>
        </p:grpSpPr>
        <p:sp>
          <p:nvSpPr>
            <p:cNvPr id="2" name="Rectangle 1"/>
            <p:cNvSpPr/>
            <p:nvPr/>
          </p:nvSpPr>
          <p:spPr>
            <a:xfrm>
              <a:off x="2534871" y="6168220"/>
              <a:ext cx="201336" cy="184558"/>
            </a:xfrm>
            <a:prstGeom prst="rect">
              <a:avLst/>
            </a:prstGeom>
            <a:solidFill>
              <a:srgbClr val="2C7B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3731964" y="6178048"/>
              <a:ext cx="956691" cy="15329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115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Moderate OA</a:t>
              </a: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3492368" y="6162418"/>
              <a:ext cx="201336" cy="184558"/>
            </a:xfrm>
            <a:prstGeom prst="rect">
              <a:avLst/>
            </a:prstGeom>
            <a:solidFill>
              <a:srgbClr val="FDAE6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4769881" y="6162418"/>
              <a:ext cx="201336" cy="184558"/>
            </a:xfrm>
            <a:prstGeom prst="rect">
              <a:avLst/>
            </a:prstGeom>
            <a:solidFill>
              <a:srgbClr val="D719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4987995" y="6178048"/>
              <a:ext cx="956691" cy="15329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115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Severe OA</a:t>
              </a:r>
            </a:p>
          </p:txBody>
        </p:sp>
        <p:sp>
          <p:nvSpPr>
            <p:cNvPr id="40" name="Rectangle 39"/>
            <p:cNvSpPr/>
            <p:nvPr/>
          </p:nvSpPr>
          <p:spPr>
            <a:xfrm>
              <a:off x="2771895" y="6178047"/>
              <a:ext cx="594738" cy="15329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115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Ambient</a:t>
              </a:r>
            </a:p>
          </p:txBody>
        </p:sp>
        <p:sp>
          <p:nvSpPr>
            <p:cNvPr id="43" name="Rectangle 42"/>
            <p:cNvSpPr/>
            <p:nvPr/>
          </p:nvSpPr>
          <p:spPr>
            <a:xfrm>
              <a:off x="5171591" y="5818931"/>
              <a:ext cx="1235085" cy="19961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9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Crab Individual</a:t>
              </a:r>
            </a:p>
          </p:txBody>
        </p:sp>
        <p:graphicFrame>
          <p:nvGraphicFramePr>
            <p:cNvPr id="22" name="Object 21">
              <a:extLst>
                <a:ext uri="{FF2B5EF4-FFF2-40B4-BE49-F238E27FC236}">
                  <a16:creationId xmlns:a16="http://schemas.microsoft.com/office/drawing/2014/main" id="{DA642140-C548-4FFD-9FAF-07738CCB6A3F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454321698"/>
                </p:ext>
              </p:extLst>
            </p:nvPr>
          </p:nvGraphicFramePr>
          <p:xfrm>
            <a:off x="733127" y="281639"/>
            <a:ext cx="3360737" cy="18129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34" name="Acrobat Document" r:id="rId3" imgW="3360600" imgH="1813680" progId="Acrobat.Document.DC">
                    <p:embed/>
                  </p:oleObj>
                </mc:Choice>
                <mc:Fallback>
                  <p:oleObj name="Acrobat Document" r:id="rId3" imgW="3360600" imgH="1813680" progId="Acrobat.Document.DC">
                    <p:embed/>
                    <p:pic>
                      <p:nvPicPr>
                        <p:cNvPr id="22" name="Object 21">
                          <a:extLst>
                            <a:ext uri="{FF2B5EF4-FFF2-40B4-BE49-F238E27FC236}">
                              <a16:creationId xmlns:a16="http://schemas.microsoft.com/office/drawing/2014/main" id="{DA642140-C548-4FFD-9FAF-07738CCB6A3F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733127" y="281639"/>
                          <a:ext cx="3360737" cy="181292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4" name="Object 23">
              <a:extLst>
                <a:ext uri="{FF2B5EF4-FFF2-40B4-BE49-F238E27FC236}">
                  <a16:creationId xmlns:a16="http://schemas.microsoft.com/office/drawing/2014/main" id="{EBA1E1AF-DF78-447E-A468-EE30026F989E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2549583122"/>
                </p:ext>
              </p:extLst>
            </p:nvPr>
          </p:nvGraphicFramePr>
          <p:xfrm>
            <a:off x="734691" y="2129894"/>
            <a:ext cx="3352800" cy="181292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35" name="Acrobat Document" r:id="rId5" imgW="3352680" imgH="1813680" progId="Acrobat.Document.DC">
                    <p:embed/>
                  </p:oleObj>
                </mc:Choice>
                <mc:Fallback>
                  <p:oleObj name="Acrobat Document" r:id="rId5" imgW="3352680" imgH="1813680" progId="Acrobat.Document.DC">
                    <p:embed/>
                    <p:pic>
                      <p:nvPicPr>
                        <p:cNvPr id="24" name="Object 23">
                          <a:extLst>
                            <a:ext uri="{FF2B5EF4-FFF2-40B4-BE49-F238E27FC236}">
                              <a16:creationId xmlns:a16="http://schemas.microsoft.com/office/drawing/2014/main" id="{EBA1E1AF-DF78-447E-A468-EE30026F989E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734691" y="2129894"/>
                          <a:ext cx="3352800" cy="181292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6" name="Object 25">
              <a:extLst>
                <a:ext uri="{FF2B5EF4-FFF2-40B4-BE49-F238E27FC236}">
                  <a16:creationId xmlns:a16="http://schemas.microsoft.com/office/drawing/2014/main" id="{7F1E388E-EA7F-439A-B6FD-E02D552D13F8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033858487"/>
                </p:ext>
              </p:extLst>
            </p:nvPr>
          </p:nvGraphicFramePr>
          <p:xfrm>
            <a:off x="729695" y="3988281"/>
            <a:ext cx="3352800" cy="2081212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36" name="Acrobat Document" r:id="rId7" imgW="3352680" imgH="2080440" progId="Acrobat.Document.DC">
                    <p:embed/>
                  </p:oleObj>
                </mc:Choice>
                <mc:Fallback>
                  <p:oleObj name="Acrobat Document" r:id="rId7" imgW="3352680" imgH="2080440" progId="Acrobat.Document.DC">
                    <p:embed/>
                    <p:pic>
                      <p:nvPicPr>
                        <p:cNvPr id="26" name="Object 25">
                          <a:extLst>
                            <a:ext uri="{FF2B5EF4-FFF2-40B4-BE49-F238E27FC236}">
                              <a16:creationId xmlns:a16="http://schemas.microsoft.com/office/drawing/2014/main" id="{7F1E388E-EA7F-439A-B6FD-E02D552D13F8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729695" y="3988281"/>
                          <a:ext cx="3352800" cy="2081212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1" name="Object 20">
              <a:extLst>
                <a:ext uri="{FF2B5EF4-FFF2-40B4-BE49-F238E27FC236}">
                  <a16:creationId xmlns:a16="http://schemas.microsoft.com/office/drawing/2014/main" id="{31F4832C-C73E-40AE-8AA9-076C55B28835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632195364"/>
                </p:ext>
              </p:extLst>
            </p:nvPr>
          </p:nvGraphicFramePr>
          <p:xfrm>
            <a:off x="4047796" y="369567"/>
            <a:ext cx="3368675" cy="172243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37" name="Acrobat Document" r:id="rId9" imgW="3367969" imgH="1721853" progId="Acrobat.Document.DC">
                    <p:embed/>
                  </p:oleObj>
                </mc:Choice>
                <mc:Fallback>
                  <p:oleObj name="Acrobat Document" r:id="rId9" imgW="3367969" imgH="1721853" progId="Acrobat.Document.DC">
                    <p:embed/>
                    <p:pic>
                      <p:nvPicPr>
                        <p:cNvPr id="3" name="Object 2">
                          <a:extLst>
                            <a:ext uri="{FF2B5EF4-FFF2-40B4-BE49-F238E27FC236}">
                              <a16:creationId xmlns:a16="http://schemas.microsoft.com/office/drawing/2014/main" id="{485566A8-9108-4247-B5EE-3E6E82EB8BE0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0"/>
                        <a:stretch>
                          <a:fillRect/>
                        </a:stretch>
                      </p:blipFill>
                      <p:spPr>
                        <a:xfrm>
                          <a:off x="4047796" y="369567"/>
                          <a:ext cx="3368675" cy="1722438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3" name="Rectangle 22"/>
            <p:cNvSpPr/>
            <p:nvPr/>
          </p:nvSpPr>
          <p:spPr>
            <a:xfrm rot="5400000">
              <a:off x="7219782" y="929657"/>
              <a:ext cx="407624" cy="19994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900" i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r>
                <a:rPr lang="en-US" sz="9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-score</a:t>
              </a:r>
              <a:endParaRPr lang="en-US" sz="1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  <p:graphicFrame>
          <p:nvGraphicFramePr>
            <p:cNvPr id="25" name="Object 24">
              <a:extLst>
                <a:ext uri="{FF2B5EF4-FFF2-40B4-BE49-F238E27FC236}">
                  <a16:creationId xmlns:a16="http://schemas.microsoft.com/office/drawing/2014/main" id="{41C2A5B4-405D-4EEA-9EE1-38E781ED088C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3194098488"/>
                </p:ext>
              </p:extLst>
            </p:nvPr>
          </p:nvGraphicFramePr>
          <p:xfrm>
            <a:off x="4046753" y="2238846"/>
            <a:ext cx="3368675" cy="172243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38" name="Acrobat Document" r:id="rId11" imgW="3367969" imgH="1721853" progId="Acrobat.Document.DC">
                    <p:embed/>
                  </p:oleObj>
                </mc:Choice>
                <mc:Fallback>
                  <p:oleObj name="Acrobat Document" r:id="rId11" imgW="3367969" imgH="1721853" progId="Acrobat.Document.DC">
                    <p:embed/>
                    <p:pic>
                      <p:nvPicPr>
                        <p:cNvPr id="4" name="Object 3">
                          <a:extLst>
                            <a:ext uri="{FF2B5EF4-FFF2-40B4-BE49-F238E27FC236}">
                              <a16:creationId xmlns:a16="http://schemas.microsoft.com/office/drawing/2014/main" id="{DC6B11DE-604C-40F0-BCE6-B9339D4E7EDF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2"/>
                        <a:stretch>
                          <a:fillRect/>
                        </a:stretch>
                      </p:blipFill>
                      <p:spPr>
                        <a:xfrm>
                          <a:off x="4046753" y="2238846"/>
                          <a:ext cx="3368675" cy="172243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28" name="Object 27">
              <a:extLst>
                <a:ext uri="{FF2B5EF4-FFF2-40B4-BE49-F238E27FC236}">
                  <a16:creationId xmlns:a16="http://schemas.microsoft.com/office/drawing/2014/main" id="{47A48D8D-ECD0-4AD3-BF0C-CE8DF463270E}"/>
                </a:ext>
              </a:extLst>
            </p:cNvPr>
            <p:cNvGraphicFramePr>
              <a:graphicFrameLocks noChangeAspect="1"/>
            </p:cNvGraphicFramePr>
            <p:nvPr>
              <p:extLst>
                <p:ext uri="{D42A27DB-BD31-4B8C-83A1-F6EECF244321}">
                  <p14:modId xmlns:p14="http://schemas.microsoft.com/office/powerpoint/2010/main" val="1458029529"/>
                </p:ext>
              </p:extLst>
            </p:nvPr>
          </p:nvGraphicFramePr>
          <p:xfrm>
            <a:off x="4046752" y="4119101"/>
            <a:ext cx="3368675" cy="1722438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39" name="Acrobat Document" r:id="rId13" imgW="3368160" imgH="1722240" progId="Acrobat.Document.DC">
                    <p:embed/>
                  </p:oleObj>
                </mc:Choice>
                <mc:Fallback>
                  <p:oleObj name="Acrobat Document" r:id="rId13" imgW="3368160" imgH="1722240" progId="Acrobat.Document.DC">
                    <p:embed/>
                    <p:pic>
                      <p:nvPicPr>
                        <p:cNvPr id="27" name="Object 26">
                          <a:extLst>
                            <a:ext uri="{FF2B5EF4-FFF2-40B4-BE49-F238E27FC236}">
                              <a16:creationId xmlns:a16="http://schemas.microsoft.com/office/drawing/2014/main" id="{B4D54677-8774-4290-9844-93D000822B7A}"/>
                            </a:ext>
                          </a:extLst>
                        </p:cNvPr>
                        <p:cNvPicPr/>
                        <p:nvPr/>
                      </p:nvPicPr>
                      <p:blipFill>
                        <a:blip r:embed="rId14"/>
                        <a:stretch>
                          <a:fillRect/>
                        </a:stretch>
                      </p:blipFill>
                      <p:spPr>
                        <a:xfrm>
                          <a:off x="4046752" y="4119101"/>
                          <a:ext cx="3368675" cy="1722438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pSp>
          <p:nvGrpSpPr>
            <p:cNvPr id="16" name="Group 15"/>
            <p:cNvGrpSpPr/>
            <p:nvPr/>
          </p:nvGrpSpPr>
          <p:grpSpPr>
            <a:xfrm>
              <a:off x="7103049" y="2339986"/>
              <a:ext cx="239690" cy="3544849"/>
              <a:chOff x="7806429" y="2183464"/>
              <a:chExt cx="239690" cy="3544849"/>
            </a:xfrm>
          </p:grpSpPr>
          <p:sp>
            <p:nvSpPr>
              <p:cNvPr id="46" name="Rectangle 45"/>
              <p:cNvSpPr/>
              <p:nvPr/>
            </p:nvSpPr>
            <p:spPr>
              <a:xfrm flipH="1">
                <a:off x="7806429" y="2183464"/>
                <a:ext cx="239690" cy="354484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Rectangle 60"/>
              <p:cNvSpPr/>
              <p:nvPr/>
            </p:nvSpPr>
            <p:spPr>
              <a:xfrm rot="5400000">
                <a:off x="7717487" y="4820153"/>
                <a:ext cx="338120" cy="15762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r>
                  <a:rPr lang="en-US" sz="9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Gene</a:t>
                </a:r>
              </a:p>
            </p:txBody>
          </p:sp>
          <p:sp>
            <p:nvSpPr>
              <p:cNvPr id="47" name="Rectangle 46"/>
              <p:cNvSpPr/>
              <p:nvPr/>
            </p:nvSpPr>
            <p:spPr>
              <a:xfrm rot="5400000">
                <a:off x="7717487" y="2873330"/>
                <a:ext cx="338120" cy="15762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r>
                  <a:rPr lang="en-US" sz="9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Gene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5811989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/>
        </p:nvGrpSpPr>
        <p:grpSpPr>
          <a:xfrm>
            <a:off x="312970" y="200782"/>
            <a:ext cx="3601805" cy="6476802"/>
            <a:chOff x="312970" y="200782"/>
            <a:chExt cx="3601805" cy="6476802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9970" y="200782"/>
              <a:ext cx="3324805" cy="6258456"/>
            </a:xfrm>
            <a:prstGeom prst="rect">
              <a:avLst/>
            </a:prstGeom>
          </p:spPr>
        </p:pic>
        <p:sp>
          <p:nvSpPr>
            <p:cNvPr id="13" name="TextBox 12"/>
            <p:cNvSpPr txBox="1"/>
            <p:nvPr/>
          </p:nvSpPr>
          <p:spPr>
            <a:xfrm>
              <a:off x="1558090" y="6400585"/>
              <a:ext cx="174118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pCO</a:t>
              </a:r>
              <a:r>
                <a:rPr lang="en-US" sz="1200" baseline="-25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r>
                <a:rPr 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treatment (µ</a:t>
              </a:r>
              <a:r>
                <a:rPr lang="en-US" sz="12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atm</a:t>
              </a:r>
              <a:r>
                <a:rPr 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)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 rot="16200000">
              <a:off x="-765370" y="3255151"/>
              <a:ext cx="243368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Module </a:t>
              </a:r>
              <a:r>
                <a:rPr lang="en-US" sz="12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eigengene</a:t>
              </a:r>
              <a:r>
                <a:rPr 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(mean ± SD)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023751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805884" y="579779"/>
            <a:ext cx="5738443" cy="3292125"/>
            <a:chOff x="805884" y="579779"/>
            <a:chExt cx="5738443" cy="3292125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05884" y="579779"/>
              <a:ext cx="5334462" cy="3292125"/>
            </a:xfrm>
            <a:prstGeom prst="rect">
              <a:avLst/>
            </a:prstGeom>
          </p:spPr>
        </p:pic>
        <p:sp>
          <p:nvSpPr>
            <p:cNvPr id="4" name="TextBox 3"/>
            <p:cNvSpPr txBox="1"/>
            <p:nvPr/>
          </p:nvSpPr>
          <p:spPr>
            <a:xfrm>
              <a:off x="5597593" y="1986561"/>
              <a:ext cx="711092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0" rtlCol="0">
              <a:spAutoFit/>
            </a:bodyPr>
            <a:lstStyle/>
            <a:p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Ambient (8.0)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5597593" y="2156295"/>
              <a:ext cx="946734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0" rtlCol="0">
              <a:spAutoFit/>
            </a:bodyPr>
            <a:lstStyle/>
            <a:p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Moderate OA (7.8)</a:t>
              </a: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5597593" y="2334484"/>
              <a:ext cx="837730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0" rtlCol="0">
              <a:spAutoFit/>
            </a:bodyPr>
            <a:lstStyle/>
            <a:p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Severe OA (7.5)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541534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562621" y="319755"/>
            <a:ext cx="4721305" cy="3834233"/>
            <a:chOff x="562621" y="319755"/>
            <a:chExt cx="7895004" cy="6172697"/>
          </a:xfrm>
        </p:grpSpPr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62621" y="319756"/>
              <a:ext cx="3947502" cy="3261643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10123" y="319755"/>
              <a:ext cx="3947502" cy="3261643"/>
            </a:xfrm>
            <a:prstGeom prst="rect">
              <a:avLst/>
            </a:prstGeom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62621" y="3230809"/>
              <a:ext cx="3947502" cy="3261643"/>
            </a:xfrm>
            <a:prstGeom prst="rect">
              <a:avLst/>
            </a:prstGeom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503592" y="3230808"/>
              <a:ext cx="3947502" cy="326164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554518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105181</TotalTime>
  <Words>84</Words>
  <Application>Microsoft Office PowerPoint</Application>
  <PresentationFormat>Widescreen</PresentationFormat>
  <Paragraphs>38</Paragraphs>
  <Slides>7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2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Acrobat Document</vt:lpstr>
      <vt:lpstr>Adobe Acrobat Document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NOAA AFSC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Laura.Spencer</dc:creator>
  <cp:lastModifiedBy>Laura.Spencer</cp:lastModifiedBy>
  <cp:revision>41</cp:revision>
  <cp:lastPrinted>2023-10-05T15:08:07Z</cp:lastPrinted>
  <dcterms:created xsi:type="dcterms:W3CDTF">2022-09-14T18:33:53Z</dcterms:created>
  <dcterms:modified xsi:type="dcterms:W3CDTF">2024-01-19T22:50:32Z</dcterms:modified>
</cp:coreProperties>
</file>